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" roundtripDataSignature="AMtx7mj6U2wRVOsDqWPJ4eZ0n4+y3d3c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921dda7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921dda7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921dda76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921dda76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92b3a7db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92b3a7db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wresearch.org/internet/2015/12/15/who-plays-video-games-and-identifies-as-a-gamer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jeq11f7Ip3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ustpushstart.com/2017/02/legend-zelda-breath-wild-season-pass-dlc-pack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23975" y="-162380"/>
            <a:ext cx="91440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CA"/>
              <a:t>Feral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554" y="1337225"/>
            <a:ext cx="9060874" cy="46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921dda769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Game Story</a:t>
            </a:r>
            <a:endParaRPr/>
          </a:p>
        </p:txBody>
      </p:sp>
      <p:sp>
        <p:nvSpPr>
          <p:cNvPr id="91" name="Google Shape;91;g10921dda769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Players are thrust into the world through the eyes of Luna, a feral cat living in the heart of New York City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On a mission to rescue recently kidnapped kittens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Simple plot, linear and easy to follow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921dda769_0_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Game Story Cont.</a:t>
            </a:r>
            <a:endParaRPr/>
          </a:p>
        </p:txBody>
      </p:sp>
      <p:sp>
        <p:nvSpPr>
          <p:cNvPr id="97" name="Google Shape;97;g10921dda769_0_5"/>
          <p:cNvSpPr txBox="1">
            <a:spLocks noGrp="1"/>
          </p:cNvSpPr>
          <p:nvPr>
            <p:ph type="body" idx="1"/>
          </p:nvPr>
        </p:nvSpPr>
        <p:spPr>
          <a:xfrm>
            <a:off x="600675" y="18998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NOT intended to be a story driven experience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Basic plot points provide fundamental context of the world and the purpose of Luna’s adventure </a:t>
            </a:r>
            <a:endParaRPr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Emphasis on complimenting the game mechanics through story elements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92b3a7dbd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pics</a:t>
            </a:r>
            <a:endParaRPr/>
          </a:p>
        </p:txBody>
      </p:sp>
      <p:sp>
        <p:nvSpPr>
          <p:cNvPr id="103" name="Google Shape;103;g1092b3a7dbd_0_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g1092b3a7db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355" y="878325"/>
            <a:ext cx="7306219" cy="41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092b3a7dbd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70992" y="2205850"/>
            <a:ext cx="7735469" cy="43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092b3a7dbd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375" y="74000"/>
            <a:ext cx="6938050" cy="39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CA02CE-6F45-4C0C-B1FB-88DAE8A7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5047"/>
            <a:ext cx="4783697" cy="936382"/>
          </a:xfrm>
        </p:spPr>
        <p:txBody>
          <a:bodyPr anchor="b">
            <a:normAutofit/>
          </a:bodyPr>
          <a:lstStyle/>
          <a:p>
            <a:r>
              <a:rPr lang="en-CA" dirty="0"/>
              <a:t>Target Audience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F148C-0E8C-489E-988A-39BE9DA72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8" y="1351429"/>
            <a:ext cx="4783697" cy="4046966"/>
          </a:xfrm>
        </p:spPr>
        <p:txBody>
          <a:bodyPr>
            <a:normAutofit/>
          </a:bodyPr>
          <a:lstStyle/>
          <a:p>
            <a:r>
              <a:rPr lang="en-CA" dirty="0"/>
              <a:t>Casual Platformer Fan</a:t>
            </a:r>
          </a:p>
          <a:p>
            <a:pPr lvl="1"/>
            <a:r>
              <a:rPr lang="en-CA" sz="2800" dirty="0"/>
              <a:t>Low barrier of entry</a:t>
            </a:r>
          </a:p>
          <a:p>
            <a:pPr lvl="1"/>
            <a:r>
              <a:rPr lang="en-CA" sz="2800" dirty="0"/>
              <a:t>Broad subject matter appeal</a:t>
            </a:r>
          </a:p>
          <a:p>
            <a:pPr lvl="1"/>
            <a:r>
              <a:rPr lang="en-CA" sz="2800" dirty="0"/>
              <a:t>Higher skill cap</a:t>
            </a:r>
          </a:p>
          <a:p>
            <a:pPr lvl="2"/>
            <a:r>
              <a:rPr lang="en-CA" sz="2400" dirty="0"/>
              <a:t>Appeals to more experienced players</a:t>
            </a:r>
          </a:p>
          <a:p>
            <a:pPr lvl="2"/>
            <a:r>
              <a:rPr lang="en-CA" sz="2400" dirty="0"/>
              <a:t>May limit accessibility</a:t>
            </a:r>
            <a:endParaRPr lang="en-CA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FE2672-7495-4232-970A-1DC20018E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8424" y="1259392"/>
            <a:ext cx="5365375" cy="413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C4C479-3437-4A10-B2E0-7DC0B5CFF561}"/>
              </a:ext>
            </a:extLst>
          </p:cNvPr>
          <p:cNvSpPr txBox="1"/>
          <p:nvPr/>
        </p:nvSpPr>
        <p:spPr>
          <a:xfrm>
            <a:off x="5988424" y="5398395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/>
              <a:t>Via: </a:t>
            </a:r>
            <a:r>
              <a:rPr lang="en-CA" sz="800" dirty="0">
                <a:hlinkClick r:id="rId3"/>
              </a:rPr>
              <a:t>https://www.pewresearch.org/internet/2015/12/15/who-plays-video-games-and-identifies-as-a-gamer/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16723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93DB-0010-4EA7-86B2-BD494CF7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Target Audience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B2B10-6145-43C5-96F0-E02E032AD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572706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A" dirty="0" err="1"/>
              <a:t>Speedrunners</a:t>
            </a:r>
            <a:r>
              <a:rPr lang="en-CA" dirty="0"/>
              <a:t>/Streaming Audience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Gameplay focused on momentum and flexible movement options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Immediately relatable world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High skill cap / Low barrier of entry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endParaRPr lang="en-CA" dirty="0"/>
          </a:p>
        </p:txBody>
      </p:sp>
      <p:pic>
        <p:nvPicPr>
          <p:cNvPr id="5" name="Picture 4" descr="Mail Mole speedrun during Flame Fatales 2021">
            <a:extLst>
              <a:ext uri="{FF2B5EF4-FFF2-40B4-BE49-F238E27FC236}">
                <a16:creationId xmlns:a16="http://schemas.microsoft.com/office/drawing/2014/main" id="{EEB8A4AF-DB46-45BD-91F5-EBEB7A9E5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80" y="3624480"/>
            <a:ext cx="4298919" cy="2418142"/>
          </a:xfrm>
          <a:prstGeom prst="rect">
            <a:avLst/>
          </a:prstGeom>
        </p:spPr>
      </p:pic>
      <p:pic>
        <p:nvPicPr>
          <p:cNvPr id="7" name="Picture 6" descr="A picture containing sky, outdoor, building, city&#10;&#10;Description automatically generated">
            <a:extLst>
              <a:ext uri="{FF2B5EF4-FFF2-40B4-BE49-F238E27FC236}">
                <a16:creationId xmlns:a16="http://schemas.microsoft.com/office/drawing/2014/main" id="{492F9F30-93AE-44B6-8244-4BEC37A32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79" y="815378"/>
            <a:ext cx="4298919" cy="2686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97EA1-CE6D-4B53-9698-5C4E6EBD2824}"/>
              </a:ext>
            </a:extLst>
          </p:cNvPr>
          <p:cNvSpPr txBox="1"/>
          <p:nvPr/>
        </p:nvSpPr>
        <p:spPr>
          <a:xfrm>
            <a:off x="6965402" y="6069241"/>
            <a:ext cx="60949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800" dirty="0"/>
              <a:t>Footage via: </a:t>
            </a:r>
            <a:r>
              <a:rPr lang="en-CA" sz="800" dirty="0">
                <a:hlinkClick r:id="rId4"/>
              </a:rPr>
              <a:t>https://www.youtube.com/watch?v=jeq11f7Ip3s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142011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E9EA1-B352-4F1F-87EB-98B4C231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Monetary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18836-409B-4734-BF31-8A3819D4B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6698673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CA" dirty="0"/>
              <a:t>One Time Purchase</a:t>
            </a:r>
          </a:p>
          <a:p>
            <a:pPr>
              <a:lnSpc>
                <a:spcPct val="150000"/>
              </a:lnSpc>
            </a:pPr>
            <a:r>
              <a:rPr lang="en-CA" dirty="0"/>
              <a:t>Targeted Retail Price is approx. CDN$15</a:t>
            </a:r>
          </a:p>
          <a:p>
            <a:pPr lvl="1">
              <a:lnSpc>
                <a:spcPct val="150000"/>
              </a:lnSpc>
            </a:pPr>
            <a:r>
              <a:rPr lang="en-CA" dirty="0"/>
              <a:t>Comparable to other indie platformer games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marL="114300" indent="0">
              <a:buNone/>
            </a:pPr>
            <a:r>
              <a:rPr lang="en-CA" sz="1000" dirty="0"/>
              <a:t>* Prices via Steam as of January 2022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57D661B-2408-464D-9C77-82BFC663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854" y="2335755"/>
            <a:ext cx="3714946" cy="55214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B3D789D-2E76-4F80-9ED4-51C1B6CD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854" y="5670214"/>
            <a:ext cx="3714946" cy="541889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7D1FBDA-B76F-4877-8813-5FC59D834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854" y="5136078"/>
            <a:ext cx="3714946" cy="534136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F5252336-58BD-45D0-A868-2E38E248C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854" y="1825625"/>
            <a:ext cx="3714946" cy="528134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83593B8-82E6-43BD-A02C-B633B4BC41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854" y="2886211"/>
            <a:ext cx="3714946" cy="545258"/>
          </a:xfrm>
          <a:prstGeom prst="rect">
            <a:avLst/>
          </a:prstGeom>
        </p:spPr>
      </p:pic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A56D8F69-6E43-45DD-9AF8-F2404906A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854" y="3403620"/>
            <a:ext cx="3714946" cy="541888"/>
          </a:xfrm>
          <a:prstGeom prst="rect">
            <a:avLst/>
          </a:prstGeom>
        </p:spPr>
      </p:pic>
      <p:sp>
        <p:nvSpPr>
          <p:cNvPr id="16" name="Callout: Left-Right Arrow 15">
            <a:extLst>
              <a:ext uri="{FF2B5EF4-FFF2-40B4-BE49-F238E27FC236}">
                <a16:creationId xmlns:a16="http://schemas.microsoft.com/office/drawing/2014/main" id="{83DED4EB-F18E-4D44-904C-FE35F791D2EE}"/>
              </a:ext>
            </a:extLst>
          </p:cNvPr>
          <p:cNvSpPr/>
          <p:nvPr/>
        </p:nvSpPr>
        <p:spPr>
          <a:xfrm rot="5400000">
            <a:off x="8899709" y="2684653"/>
            <a:ext cx="1193236" cy="3714946"/>
          </a:xfrm>
          <a:prstGeom prst="left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2BA995-9920-494B-B9BF-AF739CFEA43C}"/>
              </a:ext>
            </a:extLst>
          </p:cNvPr>
          <p:cNvSpPr txBox="1"/>
          <p:nvPr/>
        </p:nvSpPr>
        <p:spPr>
          <a:xfrm>
            <a:off x="7638854" y="4408678"/>
            <a:ext cx="3714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Expected Price Range</a:t>
            </a:r>
          </a:p>
        </p:txBody>
      </p:sp>
    </p:spTree>
    <p:extLst>
      <p:ext uri="{BB962C8B-B14F-4D97-AF65-F5344CB8AC3E}">
        <p14:creationId xmlns:p14="http://schemas.microsoft.com/office/powerpoint/2010/main" val="320332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805EA-F2E9-4395-97D7-965DA25C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39578"/>
            <a:ext cx="5981278" cy="1684638"/>
          </a:xfrm>
        </p:spPr>
        <p:txBody>
          <a:bodyPr>
            <a:normAutofit/>
          </a:bodyPr>
          <a:lstStyle/>
          <a:p>
            <a:r>
              <a:rPr lang="en-CA" sz="4000" dirty="0"/>
              <a:t>Additional Monetary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E5C47-E22C-4075-9184-46638B769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2409568"/>
            <a:ext cx="5981278" cy="36905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sz="2000" dirty="0"/>
              <a:t>Two potential streams for generating further revenue:</a:t>
            </a:r>
          </a:p>
          <a:p>
            <a:pPr lvl="1">
              <a:lnSpc>
                <a:spcPct val="150000"/>
              </a:lnSpc>
            </a:pPr>
            <a:r>
              <a:rPr lang="en-CA" sz="2000" dirty="0"/>
              <a:t>Additional DLC Levels built on top of base game mechanics</a:t>
            </a:r>
          </a:p>
          <a:p>
            <a:pPr lvl="1">
              <a:lnSpc>
                <a:spcPct val="150000"/>
              </a:lnSpc>
            </a:pPr>
            <a:r>
              <a:rPr lang="en-CA" sz="2000" dirty="0"/>
              <a:t>Re-use of movement mechanics in a larger title to help offset development costs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397777-8AA8-49A6-9C90-E8B1AACB6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50" y="874150"/>
            <a:ext cx="4615611" cy="1350066"/>
          </a:xfrm>
          <a:prstGeom prst="rect">
            <a:avLst/>
          </a:prstGeom>
        </p:spPr>
      </p:pic>
      <p:pic>
        <p:nvPicPr>
          <p:cNvPr id="1026" name="Picture 2" descr="The Legend of Zelda: Breath of the Wild Has A Season Pass With DLC Packs">
            <a:extLst>
              <a:ext uri="{FF2B5EF4-FFF2-40B4-BE49-F238E27FC236}">
                <a16:creationId xmlns:a16="http://schemas.microsoft.com/office/drawing/2014/main" id="{0928A3EB-6BBC-4CAC-AF68-D5B38DA7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5150" y="2961503"/>
            <a:ext cx="4615611" cy="313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A7B1B-A391-47C6-BBB3-224536A9C262}"/>
              </a:ext>
            </a:extLst>
          </p:cNvPr>
          <p:cNvSpPr txBox="1"/>
          <p:nvPr/>
        </p:nvSpPr>
        <p:spPr>
          <a:xfrm>
            <a:off x="7285150" y="6178924"/>
            <a:ext cx="47243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/>
              <a:t>Image via: </a:t>
            </a:r>
            <a:r>
              <a:rPr lang="en-CA" sz="800" dirty="0">
                <a:hlinkClick r:id="rId4"/>
              </a:rPr>
              <a:t>https://www.justpushstart.com/2017/02/legend-zelda-breath-wild-season-pass-dlc-packs/</a:t>
            </a:r>
            <a:endParaRPr lang="en-CA" sz="800" dirty="0"/>
          </a:p>
        </p:txBody>
      </p:sp>
    </p:spTree>
    <p:extLst>
      <p:ext uri="{BB962C8B-B14F-4D97-AF65-F5344CB8AC3E}">
        <p14:creationId xmlns:p14="http://schemas.microsoft.com/office/powerpoint/2010/main" val="3616470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Office PowerPoint</Application>
  <PresentationFormat>Widescreen</PresentationFormat>
  <Paragraphs>47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Feral</vt:lpstr>
      <vt:lpstr>Game Story</vt:lpstr>
      <vt:lpstr>Game Story Cont.</vt:lpstr>
      <vt:lpstr>pics</vt:lpstr>
      <vt:lpstr>Target Audience</vt:lpstr>
      <vt:lpstr>Target Audience Cont.</vt:lpstr>
      <vt:lpstr>Monetary Strategy</vt:lpstr>
      <vt:lpstr>Additional Monetary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Feral</dc:title>
  <dc:creator>Jordan Mcc</dc:creator>
  <cp:lastModifiedBy>Curtis Tremblay</cp:lastModifiedBy>
  <cp:revision>1</cp:revision>
  <dcterms:created xsi:type="dcterms:W3CDTF">2022-01-13T21:26:01Z</dcterms:created>
  <dcterms:modified xsi:type="dcterms:W3CDTF">2022-01-22T00:02:04Z</dcterms:modified>
</cp:coreProperties>
</file>